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391" r:id="rId6"/>
    <p:sldId id="389" r:id="rId7"/>
    <p:sldId id="276" r:id="rId8"/>
    <p:sldId id="377" r:id="rId9"/>
    <p:sldId id="263" r:id="rId10"/>
    <p:sldId id="374" r:id="rId11"/>
    <p:sldId id="385" r:id="rId12"/>
    <p:sldId id="394" r:id="rId13"/>
    <p:sldId id="395" r:id="rId14"/>
    <p:sldId id="390" r:id="rId15"/>
    <p:sldId id="39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HK" initials="E" lastIdx="2" clrIdx="0">
    <p:extLst>
      <p:ext uri="{19B8F6BF-5375-455C-9EA6-DF929625EA0E}">
        <p15:presenceInfo xmlns:p15="http://schemas.microsoft.com/office/powerpoint/2012/main" userId="243e9ef8c65151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FEDC1-897B-DAA9-452D-576B10D6D7AB}" v="43" dt="2023-05-17T08:35:15.997"/>
    <p1510:client id="{5074744A-AE7C-44DD-81AE-87D0B6A917BD}" v="1" dt="2023-05-17T13:28:35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9" autoAdjust="0"/>
    <p:restoredTop sz="81408" autoAdjust="0"/>
  </p:normalViewPr>
  <p:slideViewPr>
    <p:cSldViewPr snapToGrid="0">
      <p:cViewPr varScale="1">
        <p:scale>
          <a:sx n="99" d="100"/>
          <a:sy n="99" d="100"/>
        </p:scale>
        <p:origin x="66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0DC4-6F78-4435-BD9A-6EC0B2625430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DD53-8D27-4440-92EF-B97852FCB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9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 in arrival time of a sound between two ears</a:t>
            </a:r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DD53-8D27-4440-92EF-B97852FCB0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09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ND rat show good ITD sensitivity which is comparable to NH rat, make us think the bad ITD ability of bi-CI patient is the current encoding strategy is not providing appropriate ITD cues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DD53-8D27-4440-92EF-B97852FCB0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21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196C35-C25F-4934-BBEF-41749A04CD80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15FEE6B-B004-42E9-BA99-02E812693180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E3A310B-12FB-40B7-9D4F-328911840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Each ear: CIS bandpass the acoustic sound and take the envelope to modulate the default pulse train set for each channel ring and pass electrical stimulus to AN</a:t>
            </a:r>
          </a:p>
          <a:p>
            <a:endParaRPr lang="en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CIS encode ITD cues in envelope ITD but the pulse timing ITD is consist by default</a:t>
            </a:r>
          </a:p>
          <a:p>
            <a:endParaRPr lang="en-HK" dirty="0"/>
          </a:p>
          <a:p>
            <a:r>
              <a:rPr lang="en-HK" dirty="0"/>
              <a:t>The zoom in simulate what the stimulus like when its bilateral and only single channel for each ear is activate. </a:t>
            </a:r>
          </a:p>
          <a:p>
            <a:endParaRPr lang="en-HK" dirty="0"/>
          </a:p>
          <a:p>
            <a:r>
              <a:rPr lang="en-HK" dirty="0"/>
              <a:t>Point out ENV_ITD and PT_ITD and in the example the envelope blue is leading but pulse timing red is leading (just an example)</a:t>
            </a:r>
          </a:p>
          <a:p>
            <a:endParaRPr lang="en-HK" dirty="0"/>
          </a:p>
          <a:p>
            <a:r>
              <a:rPr lang="en-HK" dirty="0"/>
              <a:t>(but the auditory system is not sensitive to the ENV_ITD at all but sensitive to PT_ITD and current strategy is not providing correct </a:t>
            </a:r>
            <a:r>
              <a:rPr lang="en-HK" dirty="0" err="1"/>
              <a:t>pt-itd</a:t>
            </a:r>
            <a:r>
              <a:rPr lang="en-HK" dirty="0"/>
              <a:t> might be the reason why bi-CI patient bad spatial hearing perception)</a:t>
            </a:r>
          </a:p>
        </p:txBody>
      </p:sp>
    </p:spTree>
    <p:extLst>
      <p:ext uri="{BB962C8B-B14F-4D97-AF65-F5344CB8AC3E}">
        <p14:creationId xmlns:p14="http://schemas.microsoft.com/office/powerpoint/2010/main" val="203358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DD53-8D27-4440-92EF-B97852FCB0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900pps and 4500pps?</a:t>
            </a:r>
          </a:p>
          <a:p>
            <a:r>
              <a:rPr lang="en-US" dirty="0"/>
              <a:t>900pps: normally the CI processor use pulse rate around 900pps to 1200pps</a:t>
            </a:r>
          </a:p>
          <a:p>
            <a:r>
              <a:rPr lang="en-US" dirty="0"/>
              <a:t>Why 3 different duration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95432-A9E1-4A8C-9F94-E0BD85F6B3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1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 answer these questions we used again normal hearing rats and neonatally deafened rats….</a:t>
            </a:r>
          </a:p>
          <a:p>
            <a:endParaRPr lang="de-DE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Normal hearing or loss of hearing function was verified by measuring auditory brainstem responses to click stimuli presentation via in-ear headphones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Lets start with the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group of normally hearing rats…..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845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DD53-8D27-4440-92EF-B97852FCB0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4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DD53-8D27-4440-92EF-B97852FCB0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8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6DC5F-975A-EFFF-6391-EF7A2FD18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595DF6-BEA5-C0EC-2582-C8814DE48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971E6F-D586-F1F1-5EBE-66D9ACDE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8366-0486-4A5B-B6BE-A4CE0A71EAF0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FF0B7D-F5E4-4D27-FFDB-5C1DD1A8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312F1-0FF5-B42A-E17C-F3864350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A5FDB-4AAC-DE19-CB69-75D4BF6D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B5D5CB-1C96-2F88-5F9C-7EF8DE886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EBE756-EEB5-2322-E4D0-B31B63B9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97FA-8F01-4777-BC0A-2BA118C737D2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7A9221-D3FA-15A6-8A36-A0879BF4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0C8B5E-0200-43CC-05A5-D8512574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8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C25C27-B34A-587F-CDE4-C68A9C307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6A8708-1681-5A30-6E8F-AF3A8A4FE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74AFF-B867-1ACE-BB95-3FDD1747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7EF-1AFA-49D6-8535-29D1952D98C4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D9D65B-C606-3462-306C-B749AA69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60CB-7CA8-BA7D-5A4E-88AA60F1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12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3AEC7-05F0-4EB4-95A8-4B9D5D6B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EBC713-7303-C270-5D00-7B04F1180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1456E-F37E-DE73-22C9-B4757FC3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824C-93BA-4519-8D8B-19A18F2981E0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E3251D-7D39-0B5F-93A3-3A6821D9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651A1D-46A5-71AC-237D-7BF53A5C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0A2D6-380E-DE94-E9FA-FA523B7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72D1F-BFCF-D359-6A73-9FDBAF3F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A433EA-388D-FCAC-FC2C-2710A4E2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1EC9-3FF9-4F99-BA0B-1C7609CCB53A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D526B-5733-B32C-58B8-812393C3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4D9EB-C62E-C811-E6C5-F774C6DF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E361C-5656-E52D-D375-6462EF05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EA960-07F8-B8DD-1BA6-F43DA56D9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2BCA6B-FDEC-1977-5BFF-5BAC0A31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004464-AE65-193D-9B05-4CC4B456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7ABC-6BDF-441F-B792-2FA5CAF4EF35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1DFEBA-377F-6E83-9071-DB69F6CB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3B7477-FFFC-DB77-BBEA-063D5895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3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D348D-4039-20C7-5586-C9A3BEB4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006282-6BD3-A7B3-F4C7-C31E8F0D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73A07A-1C04-AB65-763B-B3F4FCB02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65A4C9-F789-6AC0-D2EF-280B42328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F2ECDC-F9D8-0098-E676-7F430D597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F9E7D-8C31-A301-244D-B8031A92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2ECD-D13A-4AE5-B349-E4D5C0C7B82C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F11EAF0-C5EE-7219-E2A6-271AE2C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94A13A-AD97-78EF-BEBD-575A2C6B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1E1E0-EE01-7316-1222-72EB2AE5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0C0422-7BA0-1B1A-5D5B-32658586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72D-304B-49D5-8755-F5C4AA295E1B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093792-F91D-5DFA-EF6B-79CE6550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BEE98B-8A6E-0D51-1477-C2DD1E21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04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0DE8C2-18AA-FB2D-781F-1E91C475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40B1-8D41-4044-A425-C228979B1726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8BDF11-4D1C-074F-ECE3-F7B2C220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BAD80B-3686-A77E-F9EA-701D1F41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7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CBF2A-771B-4BF2-C059-A6FEE7C1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9BC89C-42FE-6F07-8DA9-1E6C6331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1E5B4C-FE31-5625-08CB-0D4C9ADE8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7D05E6-2CE8-D7D1-4C55-F2BD53E5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469-7A34-4DAF-BB9C-FEB4455EFFDB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35A364-8C29-DA53-A1AF-0E3A8E16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08355A-AD1C-5005-165B-3F1A8287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24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B788A2-3458-13F3-7FAA-B8FD76CC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A375B6-53C5-80E6-966A-3918B59AE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C1832D-FD3A-FC55-2A67-516716B5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1338C-3D0D-C390-B52D-F604523A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563E-C90B-45EF-AD63-F3C83EF5379A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48F8A5-EED0-D2ED-4F14-8E2198CC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C452FB-2CA9-0EE2-4CFE-6A3CA69C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3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B473AD-4807-A880-24EB-DB9FC795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57ED95-3EBF-90A5-ED68-BF6586507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3C15E-E831-5FE4-F914-EDA752E48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2F1A-CB5C-4619-8F49-7FB1FC004368}" type="datetime1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9B48AA-887D-F341-EEF6-A77A02EF5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9737E-F109-9CF9-3FD8-C8800A5A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90F9-024A-493D-8440-85C30735E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5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jan@schnupp.net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12" Type="http://schemas.openxmlformats.org/officeDocument/2006/relationships/image" Target="../media/image2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1.wav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3863662" y="1564220"/>
            <a:ext cx="7963590" cy="186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宋体"/>
                <a:cs typeface="Times New Roman"/>
              </a:rPr>
              <a:t>Sensitivity to Envelope and Pulse Timing Interaural Time Differences in Prosthetic Hearing</a:t>
            </a:r>
            <a:endParaRPr dirty="0"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933419" y="4548217"/>
            <a:ext cx="10325160" cy="133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en-HK" b="1" dirty="0"/>
              <a:t>Shiyi FANG</a:t>
            </a:r>
            <a:r>
              <a:rPr lang="en-HK" b="1" baseline="30000" dirty="0"/>
              <a:t>1</a:t>
            </a:r>
            <a:r>
              <a:rPr lang="en-HK" dirty="0"/>
              <a:t>, Fei Peng</a:t>
            </a:r>
            <a:r>
              <a:rPr lang="en-HK" baseline="30000" dirty="0"/>
              <a:t>1</a:t>
            </a:r>
            <a:r>
              <a:rPr lang="en-HK" dirty="0"/>
              <a:t>,  Bruno Castellaro</a:t>
            </a:r>
            <a:r>
              <a:rPr lang="en-HK" baseline="30000" dirty="0"/>
              <a:t>1</a:t>
            </a:r>
            <a:r>
              <a:rPr lang="en-HK" dirty="0"/>
              <a:t>, Muhammad Zeeshan</a:t>
            </a:r>
            <a:r>
              <a:rPr lang="en-HK" baseline="30000" dirty="0"/>
              <a:t>1</a:t>
            </a:r>
            <a:r>
              <a:rPr lang="en-HK" dirty="0"/>
              <a:t>, Nicole Rosskothen-Kuhl</a:t>
            </a:r>
            <a:r>
              <a:rPr lang="en-HK" baseline="30000" dirty="0"/>
              <a:t>2</a:t>
            </a:r>
            <a:r>
              <a:rPr lang="en-HK" dirty="0"/>
              <a:t>, </a:t>
            </a:r>
            <a:r>
              <a:rPr lang="en-HK" b="1" dirty="0"/>
              <a:t>Jan Schnupp</a:t>
            </a:r>
            <a:r>
              <a:rPr lang="en-HK" b="1" baseline="30000" dirty="0"/>
              <a:t>1</a:t>
            </a:r>
            <a:endParaRPr lang="en-HK" sz="1800" b="1" dirty="0"/>
          </a:p>
          <a:p>
            <a:endParaRPr lang="en-US" sz="1800" b="0" i="0" u="none" strike="noStrike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HK" i="1" baseline="30000" dirty="0"/>
              <a:t>1</a:t>
            </a:r>
            <a:r>
              <a:rPr lang="en-HK" i="1" dirty="0"/>
              <a:t>Department of Neuroscience, City University of Hong Kong</a:t>
            </a:r>
            <a:br>
              <a:rPr lang="en-HK" i="1" dirty="0"/>
            </a:br>
            <a:r>
              <a:rPr lang="en-HK" i="1" baseline="30000" dirty="0"/>
              <a:t>2</a:t>
            </a:r>
            <a:r>
              <a:rPr lang="en-HK" i="1" dirty="0"/>
              <a:t>Neurobiologisches </a:t>
            </a:r>
            <a:r>
              <a:rPr lang="en-HK" i="1" dirty="0" err="1"/>
              <a:t>Forschungslabor</a:t>
            </a:r>
            <a:r>
              <a:rPr lang="en-HK" i="1" dirty="0"/>
              <a:t>, University of Freiburg Medical </a:t>
            </a:r>
            <a:r>
              <a:rPr lang="en-HK" i="1" dirty="0" err="1"/>
              <a:t>Center</a:t>
            </a:r>
            <a:endParaRPr sz="1800" dirty="0"/>
          </a:p>
        </p:txBody>
      </p:sp>
      <p:sp>
        <p:nvSpPr>
          <p:cNvPr id="96" name="Google Shape;96;p1"/>
          <p:cNvSpPr/>
          <p:nvPr/>
        </p:nvSpPr>
        <p:spPr>
          <a:xfrm>
            <a:off x="0" y="3509963"/>
            <a:ext cx="12192000" cy="211646"/>
          </a:xfrm>
          <a:prstGeom prst="rect">
            <a:avLst/>
          </a:prstGeom>
          <a:solidFill>
            <a:srgbClr val="CC0066"/>
          </a:solidFill>
          <a:ln w="127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218" y="103471"/>
            <a:ext cx="1189246" cy="95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5733F7-5F28-9285-B5E6-A18F8DCAA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6" y="143748"/>
            <a:ext cx="3325925" cy="32042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741A-6CE0-4ED8-BFC1-991E4D45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01" y="111429"/>
            <a:ext cx="11049001" cy="1325563"/>
          </a:xfrm>
        </p:spPr>
        <p:txBody>
          <a:bodyPr>
            <a:noAutofit/>
          </a:bodyPr>
          <a:lstStyle/>
          <a:p>
            <a:pPr>
              <a:lnSpc>
                <a:spcPct val="101000"/>
              </a:lnSpc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HK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Histogram of Variance Explained by PT_ITD in ND is Comparable to Normal Hearing (NH)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61C18-39FE-4121-B622-3C99977F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32" name="Picture 8" descr="https://lh4.googleusercontent.com/BVDKXk4l_wVocNfph1XDLB79-ICGbPWu4dkFcJ0QKdEwJlReY0H00b6OZVeoaHirimdXlcq5wBgwSPqnYIfrKYHWeaV13K__DiCYXTzDsrFud3cHrG_iCdyjJb7LmC0RX8cRoyA_7QMc5Msym89PMt8">
            <a:extLst>
              <a:ext uri="{FF2B5EF4-FFF2-40B4-BE49-F238E27FC236}">
                <a16:creationId xmlns:a16="http://schemas.microsoft.com/office/drawing/2014/main" id="{783139DD-78B8-48B1-9357-411773F1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1" y="1454972"/>
            <a:ext cx="6631114" cy="4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Rjt5zBfmBCiFZZGmHQgAzrjpoU7LX7pyvD3r7RX_gk-__Nfei2BS3bES3laBkofIFgrb8hsUTUXsd-rRwm13cSk16Z7Pv23Ih7UG7eB0j_gMkCyn3LbBwC5REG-uBw7XB3viQoSQ7uGgXNchiLIapU">
            <a:extLst>
              <a:ext uri="{FF2B5EF4-FFF2-40B4-BE49-F238E27FC236}">
                <a16:creationId xmlns:a16="http://schemas.microsoft.com/office/drawing/2014/main" id="{B3C30C9E-4D4C-4C0C-922C-C0121C01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65" y="2063769"/>
            <a:ext cx="57340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7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012ED-7D70-4412-B1B0-2FB90A1D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9" y="136525"/>
            <a:ext cx="10299700" cy="1143480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DD9B0-5461-438A-B83B-3B8CCCB0C9D9}"/>
              </a:ext>
            </a:extLst>
          </p:cNvPr>
          <p:cNvSpPr txBox="1"/>
          <p:nvPr/>
        </p:nvSpPr>
        <p:spPr>
          <a:xfrm>
            <a:off x="760042" y="1640889"/>
            <a:ext cx="100801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3200" dirty="0"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HK" sz="3200" b="1" dirty="0"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  <a:r>
              <a:rPr lang="en-HK" sz="3200" dirty="0">
                <a:latin typeface="Calibri" panose="020F0502020204030204" pitchFamily="34" charset="0"/>
                <a:cs typeface="Calibri" panose="020F0502020204030204" pitchFamily="34" charset="0"/>
              </a:rPr>
              <a:t> of multi-units are sensitive to PT_ITD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3200" dirty="0">
                <a:latin typeface="Calibri" panose="020F0502020204030204" pitchFamily="34" charset="0"/>
                <a:cs typeface="Calibri" panose="020F0502020204030204" pitchFamily="34" charset="0"/>
              </a:rPr>
              <a:t>IC is </a:t>
            </a:r>
            <a:r>
              <a:rPr lang="en-HK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much more sensitive to PT_ITD </a:t>
            </a:r>
            <a:r>
              <a:rPr lang="en-HK" sz="3200" dirty="0">
                <a:latin typeface="Calibri" panose="020F0502020204030204" pitchFamily="34" charset="0"/>
                <a:cs typeface="Calibri" panose="020F0502020204030204" pitchFamily="34" charset="0"/>
              </a:rPr>
              <a:t>than ENV_ITD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CI encoding strategy encode time difference information into ENV_ITD rather than PT_ITD, which the IC is much less sensitive to. Random PT_ITDs will, at least initially, dominate ENV_ITDs. This is bound to contribute to bad spatial hearing outcomes.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62978-FF8E-4C6F-9B4D-95CEBC57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75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3.medel.com/images/DE-Office/SF/019/sf_19_zert...">
            <a:extLst>
              <a:ext uri="{FF2B5EF4-FFF2-40B4-BE49-F238E27FC236}">
                <a16:creationId xmlns:a16="http://schemas.microsoft.com/office/drawing/2014/main" id="{4586F842-5216-42D0-B73B-6C26BA63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82" y="4039295"/>
            <a:ext cx="2441444" cy="12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A386C-A03D-494A-A53C-530CD781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-16294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en-HK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E722D-E48C-4268-B381-F758B1BF7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1"/>
          <a:stretch/>
        </p:blipFill>
        <p:spPr>
          <a:xfrm>
            <a:off x="3849283" y="849870"/>
            <a:ext cx="4684865" cy="31309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15530-5929-43C0-8661-67253BB0F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56" y="797972"/>
            <a:ext cx="3537803" cy="3396141"/>
          </a:xfrm>
          <a:prstGeom prst="rect">
            <a:avLst/>
          </a:prstGeom>
        </p:spPr>
      </p:pic>
      <p:pic>
        <p:nvPicPr>
          <p:cNvPr id="9" name="Picture 4" descr="Bildergebnis für city university of hong kong">
            <a:extLst>
              <a:ext uri="{FF2B5EF4-FFF2-40B4-BE49-F238E27FC236}">
                <a16:creationId xmlns:a16="http://schemas.microsoft.com/office/drawing/2014/main" id="{00F10726-45FD-4EC6-ACD6-B997AC92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8" y="4249769"/>
            <a:ext cx="1118755" cy="8950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6BEC193-6C88-4642-9250-CE0D35B6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45" y="4406760"/>
            <a:ext cx="48006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1CCA6-7C0E-4C1D-B652-093C1ECF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2F69B8-87E4-06C5-3F45-9E367A3CE424}"/>
              </a:ext>
            </a:extLst>
          </p:cNvPr>
          <p:cNvSpPr txBox="1">
            <a:spLocks/>
          </p:cNvSpPr>
          <p:nvPr/>
        </p:nvSpPr>
        <p:spPr>
          <a:xfrm>
            <a:off x="167924" y="5256512"/>
            <a:ext cx="8535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PS: we will be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hiring Post Docs, RAs and PhD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. If you are interested in a job in fabolous Hong Kong, email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jan@schnupp.net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or approach Jan at this meeting.</a:t>
            </a:r>
            <a:endParaRPr lang="en-H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20 Best Things to Do in Hong Kong - What is Hong Kong Most Famous For? – Go  Guides">
            <a:extLst>
              <a:ext uri="{FF2B5EF4-FFF2-40B4-BE49-F238E27FC236}">
                <a16:creationId xmlns:a16="http://schemas.microsoft.com/office/drawing/2014/main" id="{ED0B9099-29E2-6C6C-202B-CEB1AC45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6" y="2042062"/>
            <a:ext cx="3152806" cy="20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ng Kong Watch">
            <a:extLst>
              <a:ext uri="{FF2B5EF4-FFF2-40B4-BE49-F238E27FC236}">
                <a16:creationId xmlns:a16="http://schemas.microsoft.com/office/drawing/2014/main" id="{59A1E2BF-99F3-36DB-A5B9-0EC46220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80" y="205848"/>
            <a:ext cx="315280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street markets in Hong Kong - Hong Kong Living">
            <a:extLst>
              <a:ext uri="{FF2B5EF4-FFF2-40B4-BE49-F238E27FC236}">
                <a16:creationId xmlns:a16="http://schemas.microsoft.com/office/drawing/2014/main" id="{60E9FB0F-024E-856C-B626-7D3F0A0B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19" y="4227431"/>
            <a:ext cx="3160867" cy="21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B62577-E60A-4F99-BDDC-C8A2CFEBE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0" y="832493"/>
            <a:ext cx="3325925" cy="32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4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B152-8ED8-467C-B8AE-7953122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725"/>
            <a:ext cx="11212286" cy="1325563"/>
          </a:xfrm>
        </p:spPr>
        <p:txBody>
          <a:bodyPr>
            <a:normAutofit/>
          </a:bodyPr>
          <a:lstStyle/>
          <a:p>
            <a:r>
              <a:rPr lang="en-HK" sz="3600" dirty="0">
                <a:latin typeface="Calibri" panose="020F0502020204030204" pitchFamily="34" charset="0"/>
                <a:cs typeface="Calibri" panose="020F0502020204030204" pitchFamily="34" charset="0"/>
              </a:rPr>
              <a:t>The best ITD threshold prelingually deafened Bi-CI children can reach is 300 </a:t>
            </a:r>
            <a:r>
              <a:rPr lang="el-GR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HK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HK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ADB5EB-390E-4EBE-97D7-69BDA90A1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87" y="1861222"/>
            <a:ext cx="5210175" cy="416242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71A4FA4-853A-42E0-A100-F28E7ED1A266}"/>
              </a:ext>
            </a:extLst>
          </p:cNvPr>
          <p:cNvSpPr/>
          <p:nvPr/>
        </p:nvSpPr>
        <p:spPr>
          <a:xfrm>
            <a:off x="7573161" y="3418331"/>
            <a:ext cx="272143" cy="244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D3838-C79E-4018-9BC9-9AE49B7F1ADF}"/>
              </a:ext>
            </a:extLst>
          </p:cNvPr>
          <p:cNvSpPr/>
          <p:nvPr/>
        </p:nvSpPr>
        <p:spPr>
          <a:xfrm>
            <a:off x="8647225" y="3594847"/>
            <a:ext cx="2373086" cy="816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18DA8-BFDF-4176-B020-C2F1AB41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AutoShape 2" descr="https://powerpoint.officeapps.live.com/pods/GetClipboardImage.ashx?Id=7cc951fb-70d4-4a75-949b-fa6533ab2c79&amp;DC=US3C&amp;pkey=c21ea520-c6ec-4d6e-b16f-afb4a5ed2847&amp;wdwaccluster=US3C">
            <a:extLst>
              <a:ext uri="{FF2B5EF4-FFF2-40B4-BE49-F238E27FC236}">
                <a16:creationId xmlns:a16="http://schemas.microsoft.com/office/drawing/2014/main" id="{8C093B83-0CC9-430E-8906-8BCBEFFA93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2106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5" name="AutoShape 4" descr="https://powerpoint.officeapps.live.com/pods/GetClipboardImage.ashx?Id=7cc951fb-70d4-4a75-949b-fa6533ab2c79&amp;DC=US3C&amp;pkey=c21ea520-c6ec-4d6e-b16f-afb4a5ed2847&amp;wdwaccluster=US3C">
            <a:extLst>
              <a:ext uri="{FF2B5EF4-FFF2-40B4-BE49-F238E27FC236}">
                <a16:creationId xmlns:a16="http://schemas.microsoft.com/office/drawing/2014/main" id="{2F1E9B97-096B-4DAE-BBF9-9DA60CF4F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4506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6" name="AutoShape 6" descr="https://powerpoint.officeapps.live.com/pods/GetClipboardImage.ashx?Id=7cc951fb-70d4-4a75-949b-fa6533ab2c79&amp;DC=US3C&amp;pkey=c21ea520-c6ec-4d6e-b16f-afb4a5ed2847&amp;wdwaccluster=US3C">
            <a:extLst>
              <a:ext uri="{FF2B5EF4-FFF2-40B4-BE49-F238E27FC236}">
                <a16:creationId xmlns:a16="http://schemas.microsoft.com/office/drawing/2014/main" id="{5AF86CF7-1820-422E-BD23-8BC1730E6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5722741A-76C6-47FA-9277-15681E0E787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146217" y="3956722"/>
            <a:ext cx="1588" cy="9525"/>
          </a:xfrm>
          <a:prstGeom prst="line">
            <a:avLst/>
          </a:prstGeom>
          <a:noFill/>
          <a:ln w="381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33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8DAB1BB-94BD-4302-B4CC-8337C7D3470A}"/>
              </a:ext>
            </a:extLst>
          </p:cNvPr>
          <p:cNvGrpSpPr>
            <a:grpSpLocks/>
          </p:cNvGrpSpPr>
          <p:nvPr/>
        </p:nvGrpSpPr>
        <p:grpSpPr bwMode="auto">
          <a:xfrm>
            <a:off x="2247942" y="1632622"/>
            <a:ext cx="1295400" cy="4457700"/>
            <a:chOff x="3224" y="436"/>
            <a:chExt cx="816" cy="2808"/>
          </a:xfrm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D49085EF-47BA-4FF2-B712-8A2FF6D1B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724"/>
              <a:ext cx="0" cy="25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DBA946C1-D501-4050-AB10-7A0D6AEC0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728"/>
              <a:ext cx="0" cy="25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4F4017C1-67C7-424B-9771-5F2EC14742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2" y="724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1743E17C-EB9E-4FC8-983A-BEB303E97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" y="436"/>
              <a:ext cx="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Δ µs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F651DE4C-B37F-4A82-9097-7CB8B0C1D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892" y="4804447"/>
            <a:ext cx="17716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Right ear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FC4862F-C4E8-4EA4-A7BC-F6A440CC271B}"/>
              </a:ext>
            </a:extLst>
          </p:cNvPr>
          <p:cNvSpPr>
            <a:spLocks/>
          </p:cNvSpPr>
          <p:nvPr/>
        </p:nvSpPr>
        <p:spPr bwMode="auto">
          <a:xfrm>
            <a:off x="2514643" y="3856709"/>
            <a:ext cx="2038350" cy="2336800"/>
          </a:xfrm>
          <a:custGeom>
            <a:avLst/>
            <a:gdLst>
              <a:gd name="T0" fmla="*/ 2147483646 w 1284"/>
              <a:gd name="T1" fmla="*/ 2147483646 h 1472"/>
              <a:gd name="T2" fmla="*/ 2147483646 w 1284"/>
              <a:gd name="T3" fmla="*/ 2147483646 h 1472"/>
              <a:gd name="T4" fmla="*/ 2147483646 w 1284"/>
              <a:gd name="T5" fmla="*/ 2147483646 h 1472"/>
              <a:gd name="T6" fmla="*/ 2147483646 w 1284"/>
              <a:gd name="T7" fmla="*/ 2147483646 h 1472"/>
              <a:gd name="T8" fmla="*/ 2147483646 w 1284"/>
              <a:gd name="T9" fmla="*/ 2147483646 h 1472"/>
              <a:gd name="T10" fmla="*/ 2147483646 w 1284"/>
              <a:gd name="T11" fmla="*/ 2147483646 h 1472"/>
              <a:gd name="T12" fmla="*/ 2147483646 w 1284"/>
              <a:gd name="T13" fmla="*/ 2147483646 h 1472"/>
              <a:gd name="T14" fmla="*/ 2147483646 w 1284"/>
              <a:gd name="T15" fmla="*/ 2147483646 h 1472"/>
              <a:gd name="T16" fmla="*/ 2147483646 w 1284"/>
              <a:gd name="T17" fmla="*/ 2147483646 h 1472"/>
              <a:gd name="T18" fmla="*/ 2147483646 w 1284"/>
              <a:gd name="T19" fmla="*/ 2147483646 h 1472"/>
              <a:gd name="T20" fmla="*/ 2147483646 w 1284"/>
              <a:gd name="T21" fmla="*/ 2147483646 h 1472"/>
              <a:gd name="T22" fmla="*/ 2147483646 w 1284"/>
              <a:gd name="T23" fmla="*/ 2147483646 h 1472"/>
              <a:gd name="T24" fmla="*/ 2147483646 w 1284"/>
              <a:gd name="T25" fmla="*/ 2147483646 h 1472"/>
              <a:gd name="T26" fmla="*/ 2147483646 w 1284"/>
              <a:gd name="T27" fmla="*/ 2147483646 h 1472"/>
              <a:gd name="T28" fmla="*/ 2147483646 w 1284"/>
              <a:gd name="T29" fmla="*/ 2147483646 h 1472"/>
              <a:gd name="T30" fmla="*/ 2147483646 w 1284"/>
              <a:gd name="T31" fmla="*/ 2147483646 h 1472"/>
              <a:gd name="T32" fmla="*/ 2147483646 w 1284"/>
              <a:gd name="T33" fmla="*/ 2147483646 h 1472"/>
              <a:gd name="T34" fmla="*/ 2147483646 w 1284"/>
              <a:gd name="T35" fmla="*/ 2147483646 h 1472"/>
              <a:gd name="T36" fmla="*/ 2147483646 w 1284"/>
              <a:gd name="T37" fmla="*/ 2147483646 h 1472"/>
              <a:gd name="T38" fmla="*/ 2147483646 w 1284"/>
              <a:gd name="T39" fmla="*/ 2147483646 h 1472"/>
              <a:gd name="T40" fmla="*/ 2147483646 w 1284"/>
              <a:gd name="T41" fmla="*/ 2147483646 h 1472"/>
              <a:gd name="T42" fmla="*/ 2147483646 w 1284"/>
              <a:gd name="T43" fmla="*/ 2147483646 h 1472"/>
              <a:gd name="T44" fmla="*/ 2147483646 w 1284"/>
              <a:gd name="T45" fmla="*/ 2147483646 h 1472"/>
              <a:gd name="T46" fmla="*/ 2147483646 w 1284"/>
              <a:gd name="T47" fmla="*/ 2147483646 h 1472"/>
              <a:gd name="T48" fmla="*/ 2147483646 w 1284"/>
              <a:gd name="T49" fmla="*/ 2147483646 h 1472"/>
              <a:gd name="T50" fmla="*/ 2147483646 w 1284"/>
              <a:gd name="T51" fmla="*/ 2147483646 h 1472"/>
              <a:gd name="T52" fmla="*/ 2147483646 w 1284"/>
              <a:gd name="T53" fmla="*/ 2147483646 h 1472"/>
              <a:gd name="T54" fmla="*/ 2147483646 w 1284"/>
              <a:gd name="T55" fmla="*/ 2147483646 h 1472"/>
              <a:gd name="T56" fmla="*/ 2147483646 w 1284"/>
              <a:gd name="T57" fmla="*/ 2147483646 h 1472"/>
              <a:gd name="T58" fmla="*/ 2147483646 w 1284"/>
              <a:gd name="T59" fmla="*/ 2147483646 h 1472"/>
              <a:gd name="T60" fmla="*/ 2147483646 w 1284"/>
              <a:gd name="T61" fmla="*/ 2147483646 h 1472"/>
              <a:gd name="T62" fmla="*/ 2147483646 w 1284"/>
              <a:gd name="T63" fmla="*/ 2147483646 h 1472"/>
              <a:gd name="T64" fmla="*/ 2147483646 w 1284"/>
              <a:gd name="T65" fmla="*/ 2147483646 h 1472"/>
              <a:gd name="T66" fmla="*/ 2147483646 w 1284"/>
              <a:gd name="T67" fmla="*/ 2147483646 h 1472"/>
              <a:gd name="T68" fmla="*/ 2147483646 w 1284"/>
              <a:gd name="T69" fmla="*/ 2147483646 h 14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84" h="1472">
                <a:moveTo>
                  <a:pt x="0" y="746"/>
                </a:moveTo>
                <a:lnTo>
                  <a:pt x="20" y="732"/>
                </a:lnTo>
                <a:lnTo>
                  <a:pt x="38" y="756"/>
                </a:lnTo>
                <a:lnTo>
                  <a:pt x="56" y="716"/>
                </a:lnTo>
                <a:lnTo>
                  <a:pt x="76" y="788"/>
                </a:lnTo>
                <a:lnTo>
                  <a:pt x="94" y="604"/>
                </a:lnTo>
                <a:lnTo>
                  <a:pt x="112" y="0"/>
                </a:lnTo>
                <a:lnTo>
                  <a:pt x="130" y="920"/>
                </a:lnTo>
                <a:lnTo>
                  <a:pt x="150" y="1472"/>
                </a:lnTo>
                <a:lnTo>
                  <a:pt x="168" y="822"/>
                </a:lnTo>
                <a:lnTo>
                  <a:pt x="186" y="516"/>
                </a:lnTo>
                <a:lnTo>
                  <a:pt x="206" y="908"/>
                </a:lnTo>
                <a:lnTo>
                  <a:pt x="224" y="588"/>
                </a:lnTo>
                <a:lnTo>
                  <a:pt x="242" y="812"/>
                </a:lnTo>
                <a:lnTo>
                  <a:pt x="260" y="804"/>
                </a:lnTo>
                <a:lnTo>
                  <a:pt x="280" y="746"/>
                </a:lnTo>
                <a:lnTo>
                  <a:pt x="298" y="782"/>
                </a:lnTo>
                <a:lnTo>
                  <a:pt x="316" y="778"/>
                </a:lnTo>
                <a:lnTo>
                  <a:pt x="336" y="720"/>
                </a:lnTo>
                <a:lnTo>
                  <a:pt x="354" y="824"/>
                </a:lnTo>
                <a:lnTo>
                  <a:pt x="372" y="752"/>
                </a:lnTo>
                <a:lnTo>
                  <a:pt x="390" y="666"/>
                </a:lnTo>
                <a:lnTo>
                  <a:pt x="410" y="760"/>
                </a:lnTo>
                <a:lnTo>
                  <a:pt x="428" y="702"/>
                </a:lnTo>
                <a:lnTo>
                  <a:pt x="446" y="762"/>
                </a:lnTo>
                <a:lnTo>
                  <a:pt x="466" y="772"/>
                </a:lnTo>
                <a:lnTo>
                  <a:pt x="484" y="702"/>
                </a:lnTo>
                <a:lnTo>
                  <a:pt x="502" y="716"/>
                </a:lnTo>
                <a:lnTo>
                  <a:pt x="522" y="736"/>
                </a:lnTo>
                <a:lnTo>
                  <a:pt x="540" y="748"/>
                </a:lnTo>
                <a:lnTo>
                  <a:pt x="558" y="768"/>
                </a:lnTo>
                <a:lnTo>
                  <a:pt x="578" y="734"/>
                </a:lnTo>
                <a:lnTo>
                  <a:pt x="596" y="702"/>
                </a:lnTo>
                <a:lnTo>
                  <a:pt x="614" y="718"/>
                </a:lnTo>
                <a:lnTo>
                  <a:pt x="634" y="720"/>
                </a:lnTo>
                <a:lnTo>
                  <a:pt x="652" y="716"/>
                </a:lnTo>
                <a:lnTo>
                  <a:pt x="670" y="724"/>
                </a:lnTo>
                <a:lnTo>
                  <a:pt x="688" y="722"/>
                </a:lnTo>
                <a:lnTo>
                  <a:pt x="708" y="738"/>
                </a:lnTo>
                <a:lnTo>
                  <a:pt x="726" y="748"/>
                </a:lnTo>
                <a:lnTo>
                  <a:pt x="744" y="744"/>
                </a:lnTo>
                <a:lnTo>
                  <a:pt x="764" y="746"/>
                </a:lnTo>
                <a:lnTo>
                  <a:pt x="782" y="742"/>
                </a:lnTo>
                <a:lnTo>
                  <a:pt x="800" y="732"/>
                </a:lnTo>
                <a:lnTo>
                  <a:pt x="820" y="732"/>
                </a:lnTo>
                <a:lnTo>
                  <a:pt x="838" y="734"/>
                </a:lnTo>
                <a:lnTo>
                  <a:pt x="856" y="740"/>
                </a:lnTo>
                <a:lnTo>
                  <a:pt x="876" y="742"/>
                </a:lnTo>
                <a:lnTo>
                  <a:pt x="894" y="730"/>
                </a:lnTo>
                <a:lnTo>
                  <a:pt x="912" y="732"/>
                </a:lnTo>
                <a:lnTo>
                  <a:pt x="930" y="738"/>
                </a:lnTo>
                <a:lnTo>
                  <a:pt x="950" y="746"/>
                </a:lnTo>
                <a:lnTo>
                  <a:pt x="968" y="754"/>
                </a:lnTo>
                <a:lnTo>
                  <a:pt x="986" y="758"/>
                </a:lnTo>
                <a:lnTo>
                  <a:pt x="1006" y="760"/>
                </a:lnTo>
                <a:lnTo>
                  <a:pt x="1024" y="754"/>
                </a:lnTo>
                <a:lnTo>
                  <a:pt x="1042" y="746"/>
                </a:lnTo>
                <a:lnTo>
                  <a:pt x="1060" y="736"/>
                </a:lnTo>
                <a:lnTo>
                  <a:pt x="1080" y="738"/>
                </a:lnTo>
                <a:lnTo>
                  <a:pt x="1098" y="740"/>
                </a:lnTo>
                <a:lnTo>
                  <a:pt x="1116" y="742"/>
                </a:lnTo>
                <a:lnTo>
                  <a:pt x="1136" y="750"/>
                </a:lnTo>
                <a:lnTo>
                  <a:pt x="1154" y="752"/>
                </a:lnTo>
                <a:lnTo>
                  <a:pt x="1172" y="752"/>
                </a:lnTo>
                <a:lnTo>
                  <a:pt x="1190" y="746"/>
                </a:lnTo>
                <a:lnTo>
                  <a:pt x="1210" y="746"/>
                </a:lnTo>
                <a:lnTo>
                  <a:pt x="1228" y="750"/>
                </a:lnTo>
                <a:lnTo>
                  <a:pt x="1246" y="744"/>
                </a:lnTo>
                <a:lnTo>
                  <a:pt x="1266" y="738"/>
                </a:lnTo>
                <a:lnTo>
                  <a:pt x="1284" y="742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633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F97F27CA-A29E-4FFC-BDEC-62B0BE4DC37C}"/>
              </a:ext>
            </a:extLst>
          </p:cNvPr>
          <p:cNvGrpSpPr>
            <a:grpSpLocks/>
          </p:cNvGrpSpPr>
          <p:nvPr/>
        </p:nvGrpSpPr>
        <p:grpSpPr bwMode="auto">
          <a:xfrm>
            <a:off x="709655" y="2794672"/>
            <a:ext cx="3865563" cy="419100"/>
            <a:chOff x="2255" y="994"/>
            <a:chExt cx="2435" cy="264"/>
          </a:xfrm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B39D9AF6-DCFC-43CD-B87C-4F80B2450C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5" y="994"/>
              <a:ext cx="116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</a:rPr>
                <a:t>Left ear</a:t>
              </a: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A533C0F-64A3-4271-A538-7672EC3C7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060"/>
              <a:ext cx="1284" cy="132"/>
            </a:xfrm>
            <a:custGeom>
              <a:avLst/>
              <a:gdLst>
                <a:gd name="T0" fmla="*/ 20 w 1284"/>
                <a:gd name="T1" fmla="*/ 86 h 132"/>
                <a:gd name="T2" fmla="*/ 56 w 1284"/>
                <a:gd name="T3" fmla="*/ 86 h 132"/>
                <a:gd name="T4" fmla="*/ 94 w 1284"/>
                <a:gd name="T5" fmla="*/ 86 h 132"/>
                <a:gd name="T6" fmla="*/ 130 w 1284"/>
                <a:gd name="T7" fmla="*/ 86 h 132"/>
                <a:gd name="T8" fmla="*/ 168 w 1284"/>
                <a:gd name="T9" fmla="*/ 86 h 132"/>
                <a:gd name="T10" fmla="*/ 206 w 1284"/>
                <a:gd name="T11" fmla="*/ 86 h 132"/>
                <a:gd name="T12" fmla="*/ 242 w 1284"/>
                <a:gd name="T13" fmla="*/ 86 h 132"/>
                <a:gd name="T14" fmla="*/ 280 w 1284"/>
                <a:gd name="T15" fmla="*/ 86 h 132"/>
                <a:gd name="T16" fmla="*/ 316 w 1284"/>
                <a:gd name="T17" fmla="*/ 26 h 132"/>
                <a:gd name="T18" fmla="*/ 354 w 1284"/>
                <a:gd name="T19" fmla="*/ 80 h 132"/>
                <a:gd name="T20" fmla="*/ 390 w 1284"/>
                <a:gd name="T21" fmla="*/ 120 h 132"/>
                <a:gd name="T22" fmla="*/ 428 w 1284"/>
                <a:gd name="T23" fmla="*/ 76 h 132"/>
                <a:gd name="T24" fmla="*/ 466 w 1284"/>
                <a:gd name="T25" fmla="*/ 132 h 132"/>
                <a:gd name="T26" fmla="*/ 502 w 1284"/>
                <a:gd name="T27" fmla="*/ 102 h 132"/>
                <a:gd name="T28" fmla="*/ 540 w 1284"/>
                <a:gd name="T29" fmla="*/ 86 h 132"/>
                <a:gd name="T30" fmla="*/ 578 w 1284"/>
                <a:gd name="T31" fmla="*/ 116 h 132"/>
                <a:gd name="T32" fmla="*/ 614 w 1284"/>
                <a:gd name="T33" fmla="*/ 76 h 132"/>
                <a:gd name="T34" fmla="*/ 652 w 1284"/>
                <a:gd name="T35" fmla="*/ 90 h 132"/>
                <a:gd name="T36" fmla="*/ 688 w 1284"/>
                <a:gd name="T37" fmla="*/ 94 h 132"/>
                <a:gd name="T38" fmla="*/ 726 w 1284"/>
                <a:gd name="T39" fmla="*/ 86 h 132"/>
                <a:gd name="T40" fmla="*/ 764 w 1284"/>
                <a:gd name="T41" fmla="*/ 90 h 132"/>
                <a:gd name="T42" fmla="*/ 800 w 1284"/>
                <a:gd name="T43" fmla="*/ 74 h 132"/>
                <a:gd name="T44" fmla="*/ 838 w 1284"/>
                <a:gd name="T45" fmla="*/ 78 h 132"/>
                <a:gd name="T46" fmla="*/ 876 w 1284"/>
                <a:gd name="T47" fmla="*/ 88 h 132"/>
                <a:gd name="T48" fmla="*/ 912 w 1284"/>
                <a:gd name="T49" fmla="*/ 76 h 132"/>
                <a:gd name="T50" fmla="*/ 950 w 1284"/>
                <a:gd name="T51" fmla="*/ 78 h 132"/>
                <a:gd name="T52" fmla="*/ 986 w 1284"/>
                <a:gd name="T53" fmla="*/ 80 h 132"/>
                <a:gd name="T54" fmla="*/ 1024 w 1284"/>
                <a:gd name="T55" fmla="*/ 82 h 132"/>
                <a:gd name="T56" fmla="*/ 1060 w 1284"/>
                <a:gd name="T57" fmla="*/ 78 h 132"/>
                <a:gd name="T58" fmla="*/ 1098 w 1284"/>
                <a:gd name="T59" fmla="*/ 92 h 132"/>
                <a:gd name="T60" fmla="*/ 1136 w 1284"/>
                <a:gd name="T61" fmla="*/ 90 h 132"/>
                <a:gd name="T62" fmla="*/ 1172 w 1284"/>
                <a:gd name="T63" fmla="*/ 90 h 132"/>
                <a:gd name="T64" fmla="*/ 1210 w 1284"/>
                <a:gd name="T65" fmla="*/ 78 h 132"/>
                <a:gd name="T66" fmla="*/ 1246 w 1284"/>
                <a:gd name="T67" fmla="*/ 86 h 132"/>
                <a:gd name="T68" fmla="*/ 1284 w 1284"/>
                <a:gd name="T69" fmla="*/ 94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4" h="132">
                  <a:moveTo>
                    <a:pt x="0" y="86"/>
                  </a:moveTo>
                  <a:lnTo>
                    <a:pt x="20" y="86"/>
                  </a:lnTo>
                  <a:lnTo>
                    <a:pt x="38" y="86"/>
                  </a:lnTo>
                  <a:lnTo>
                    <a:pt x="56" y="86"/>
                  </a:lnTo>
                  <a:lnTo>
                    <a:pt x="76" y="86"/>
                  </a:lnTo>
                  <a:lnTo>
                    <a:pt x="94" y="86"/>
                  </a:lnTo>
                  <a:lnTo>
                    <a:pt x="112" y="86"/>
                  </a:lnTo>
                  <a:lnTo>
                    <a:pt x="130" y="86"/>
                  </a:lnTo>
                  <a:lnTo>
                    <a:pt x="150" y="86"/>
                  </a:lnTo>
                  <a:lnTo>
                    <a:pt x="168" y="86"/>
                  </a:lnTo>
                  <a:lnTo>
                    <a:pt x="186" y="86"/>
                  </a:lnTo>
                  <a:lnTo>
                    <a:pt x="206" y="86"/>
                  </a:lnTo>
                  <a:lnTo>
                    <a:pt x="224" y="86"/>
                  </a:lnTo>
                  <a:lnTo>
                    <a:pt x="242" y="86"/>
                  </a:lnTo>
                  <a:lnTo>
                    <a:pt x="260" y="86"/>
                  </a:lnTo>
                  <a:lnTo>
                    <a:pt x="280" y="86"/>
                  </a:lnTo>
                  <a:lnTo>
                    <a:pt x="298" y="82"/>
                  </a:lnTo>
                  <a:lnTo>
                    <a:pt x="316" y="26"/>
                  </a:lnTo>
                  <a:lnTo>
                    <a:pt x="336" y="0"/>
                  </a:lnTo>
                  <a:lnTo>
                    <a:pt x="354" y="80"/>
                  </a:lnTo>
                  <a:lnTo>
                    <a:pt x="372" y="94"/>
                  </a:lnTo>
                  <a:lnTo>
                    <a:pt x="390" y="120"/>
                  </a:lnTo>
                  <a:lnTo>
                    <a:pt x="410" y="120"/>
                  </a:lnTo>
                  <a:lnTo>
                    <a:pt x="428" y="76"/>
                  </a:lnTo>
                  <a:lnTo>
                    <a:pt x="446" y="124"/>
                  </a:lnTo>
                  <a:lnTo>
                    <a:pt x="466" y="132"/>
                  </a:lnTo>
                  <a:lnTo>
                    <a:pt x="484" y="118"/>
                  </a:lnTo>
                  <a:lnTo>
                    <a:pt x="502" y="102"/>
                  </a:lnTo>
                  <a:lnTo>
                    <a:pt x="522" y="74"/>
                  </a:lnTo>
                  <a:lnTo>
                    <a:pt x="540" y="86"/>
                  </a:lnTo>
                  <a:lnTo>
                    <a:pt x="558" y="88"/>
                  </a:lnTo>
                  <a:lnTo>
                    <a:pt x="578" y="116"/>
                  </a:lnTo>
                  <a:lnTo>
                    <a:pt x="596" y="112"/>
                  </a:lnTo>
                  <a:lnTo>
                    <a:pt x="614" y="76"/>
                  </a:lnTo>
                  <a:lnTo>
                    <a:pt x="634" y="96"/>
                  </a:lnTo>
                  <a:lnTo>
                    <a:pt x="652" y="90"/>
                  </a:lnTo>
                  <a:lnTo>
                    <a:pt x="670" y="82"/>
                  </a:lnTo>
                  <a:lnTo>
                    <a:pt x="688" y="94"/>
                  </a:lnTo>
                  <a:lnTo>
                    <a:pt x="708" y="82"/>
                  </a:lnTo>
                  <a:lnTo>
                    <a:pt x="726" y="86"/>
                  </a:lnTo>
                  <a:lnTo>
                    <a:pt x="744" y="86"/>
                  </a:lnTo>
                  <a:lnTo>
                    <a:pt x="764" y="90"/>
                  </a:lnTo>
                  <a:lnTo>
                    <a:pt x="782" y="82"/>
                  </a:lnTo>
                  <a:lnTo>
                    <a:pt x="800" y="74"/>
                  </a:lnTo>
                  <a:lnTo>
                    <a:pt x="820" y="76"/>
                  </a:lnTo>
                  <a:lnTo>
                    <a:pt x="838" y="78"/>
                  </a:lnTo>
                  <a:lnTo>
                    <a:pt x="856" y="88"/>
                  </a:lnTo>
                  <a:lnTo>
                    <a:pt x="876" y="88"/>
                  </a:lnTo>
                  <a:lnTo>
                    <a:pt x="894" y="78"/>
                  </a:lnTo>
                  <a:lnTo>
                    <a:pt x="912" y="76"/>
                  </a:lnTo>
                  <a:lnTo>
                    <a:pt x="930" y="74"/>
                  </a:lnTo>
                  <a:lnTo>
                    <a:pt x="950" y="78"/>
                  </a:lnTo>
                  <a:lnTo>
                    <a:pt x="968" y="78"/>
                  </a:lnTo>
                  <a:lnTo>
                    <a:pt x="986" y="80"/>
                  </a:lnTo>
                  <a:lnTo>
                    <a:pt x="1006" y="86"/>
                  </a:lnTo>
                  <a:lnTo>
                    <a:pt x="1024" y="82"/>
                  </a:lnTo>
                  <a:lnTo>
                    <a:pt x="1042" y="76"/>
                  </a:lnTo>
                  <a:lnTo>
                    <a:pt x="1060" y="78"/>
                  </a:lnTo>
                  <a:lnTo>
                    <a:pt x="1080" y="88"/>
                  </a:lnTo>
                  <a:lnTo>
                    <a:pt x="1098" y="92"/>
                  </a:lnTo>
                  <a:lnTo>
                    <a:pt x="1116" y="94"/>
                  </a:lnTo>
                  <a:lnTo>
                    <a:pt x="1136" y="90"/>
                  </a:lnTo>
                  <a:lnTo>
                    <a:pt x="1154" y="82"/>
                  </a:lnTo>
                  <a:lnTo>
                    <a:pt x="1172" y="90"/>
                  </a:lnTo>
                  <a:lnTo>
                    <a:pt x="1190" y="84"/>
                  </a:lnTo>
                  <a:lnTo>
                    <a:pt x="1210" y="78"/>
                  </a:lnTo>
                  <a:lnTo>
                    <a:pt x="1228" y="86"/>
                  </a:lnTo>
                  <a:lnTo>
                    <a:pt x="1246" y="86"/>
                  </a:lnTo>
                  <a:lnTo>
                    <a:pt x="1266" y="86"/>
                  </a:lnTo>
                  <a:lnTo>
                    <a:pt x="1284" y="9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E76C1A-248B-4077-9FFA-1E1A96001520}"/>
              </a:ext>
            </a:extLst>
          </p:cNvPr>
          <p:cNvGrpSpPr>
            <a:grpSpLocks/>
          </p:cNvGrpSpPr>
          <p:nvPr/>
        </p:nvGrpSpPr>
        <p:grpSpPr bwMode="auto">
          <a:xfrm>
            <a:off x="2813093" y="2820071"/>
            <a:ext cx="3525838" cy="3417889"/>
            <a:chOff x="3490" y="1019"/>
            <a:chExt cx="2221" cy="2153"/>
          </a:xfrm>
        </p:grpSpPr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EDF16F33-0B09-4D4B-A547-4592352D4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1204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E388B825-42DB-4628-ADAF-411A57A7A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1047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D7F41828-B7D0-42A9-815A-428C884AF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0" y="1636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DD69C004-60C6-4556-9132-AD3337692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317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34EDCDA5-297C-4813-BC99-3DEE734E5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1019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8949724-97A2-4814-ACF9-30FC2942A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1617"/>
              <a:ext cx="0" cy="15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DF27BED0-3D51-4A36-A03F-337630C94A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882" y="110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FDFBF1C5-2573-4494-98AE-D90A9ACECB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882" y="239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779B6D53-78DD-4962-9765-D15CC982A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" y="110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31" name="Text Box 30">
              <a:extLst>
                <a:ext uri="{FF2B5EF4-FFF2-40B4-BE49-F238E27FC236}">
                  <a16:creationId xmlns:a16="http://schemas.microsoft.com/office/drawing/2014/main" id="{3E2FA476-85C7-46BE-8168-E10218302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1582"/>
              <a:ext cx="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 dB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2" name="Picture 79">
            <a:extLst>
              <a:ext uri="{FF2B5EF4-FFF2-40B4-BE49-F238E27FC236}">
                <a16:creationId xmlns:a16="http://schemas.microsoft.com/office/drawing/2014/main" id="{465CF393-3560-41FA-84D7-108C5BD5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4" y="1331911"/>
            <a:ext cx="1177169" cy="13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3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50E1-41C7-43BD-A101-33E261DA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01600"/>
            <a:ext cx="11811000" cy="1325563"/>
          </a:xfrm>
        </p:spPr>
        <p:txBody>
          <a:bodyPr>
            <a:normAutofit/>
          </a:bodyPr>
          <a:lstStyle/>
          <a:p>
            <a:r>
              <a:rPr lang="en-HK" sz="3600" dirty="0">
                <a:latin typeface="Calibri" panose="020F0502020204030204" pitchFamily="34" charset="0"/>
                <a:cs typeface="Calibri" panose="020F0502020204030204" pitchFamily="34" charset="0"/>
              </a:rPr>
              <a:t>Neonatal deaf rats have comparable ITD sensitivity to normally hearing rats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2F410B-FF8B-424C-B4DB-C3327D42F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90" y="1267680"/>
            <a:ext cx="9887207" cy="4656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7F9E2-F57F-47B7-9169-6F4312709122}"/>
              </a:ext>
            </a:extLst>
          </p:cNvPr>
          <p:cNvSpPr txBox="1"/>
          <p:nvPr/>
        </p:nvSpPr>
        <p:spPr>
          <a:xfrm>
            <a:off x="545432" y="6151364"/>
            <a:ext cx="116465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 K, Chan CH, Rajendran VG, Meng Q, </a:t>
            </a:r>
            <a:r>
              <a:rPr lang="en-HK" sz="1400" dirty="0" err="1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Rosskothen</a:t>
            </a:r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-Kuhl N, Schnupp JW. (2019) J </a:t>
            </a:r>
            <a:r>
              <a:rPr lang="en-HK" sz="1400" dirty="0" err="1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Acoust</a:t>
            </a:r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 Am. </a:t>
            </a:r>
            <a:r>
              <a:rPr lang="en-H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doi.org/10.1121/1.5099164</a:t>
            </a:r>
          </a:p>
          <a:p>
            <a:r>
              <a:rPr lang="en-HK" sz="1400" dirty="0" err="1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Rosskothen</a:t>
            </a:r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-Kuhl, N., Buck, A. N., Li, K., &amp; </a:t>
            </a:r>
            <a:r>
              <a:rPr lang="en-HK" sz="1400" dirty="0" err="1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Schnupp</a:t>
            </a:r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W.  (2021) </a:t>
            </a:r>
            <a:r>
              <a:rPr lang="en-HK" sz="1400" dirty="0" err="1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Elife</a:t>
            </a:r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498105; </a:t>
            </a:r>
            <a:r>
              <a:rPr lang="en-HK" sz="1400" dirty="0" err="1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HK" sz="1400" dirty="0">
                <a:solidFill>
                  <a:srgbClr val="3013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DOI: 10.7554/eLife.59300</a:t>
            </a:r>
          </a:p>
          <a:p>
            <a:endParaRPr lang="en-HK" sz="900" dirty="0">
              <a:solidFill>
                <a:srgbClr val="301313"/>
              </a:solidFill>
              <a:latin typeface="Georgia" panose="02040502050405020303" pitchFamily="18" charset="0"/>
            </a:endParaRPr>
          </a:p>
          <a:p>
            <a:endParaRPr lang="en-H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602629-8D90-48A2-8147-15382506120F}"/>
              </a:ext>
            </a:extLst>
          </p:cNvPr>
          <p:cNvSpPr/>
          <p:nvPr/>
        </p:nvSpPr>
        <p:spPr>
          <a:xfrm>
            <a:off x="9183181" y="3221144"/>
            <a:ext cx="2118392" cy="2635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9607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0" y="1459968"/>
            <a:ext cx="6818725" cy="28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13855999-735B-E2BE-F1DA-693400EF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66813"/>
            <a:ext cx="12204700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/>
          <a:lstStyle>
            <a:lvl1pPr>
              <a:lnSpc>
                <a:spcPct val="101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Continuous Interleaved Sampling (CIS) provides veridical ENV_ITD cues but randomized PT_ITD cues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E1313-0466-AF9A-E344-399723B46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9"/>
          <a:stretch/>
        </p:blipFill>
        <p:spPr bwMode="auto">
          <a:xfrm>
            <a:off x="72420" y="4333904"/>
            <a:ext cx="8290234" cy="231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4">
            <a:hlinkClick r:id="" action="ppaction://noaction">
              <a:snd r:embed="rId5" name="thebbc.wav"/>
            </a:hlinkClick>
            <a:extLst>
              <a:ext uri="{FF2B5EF4-FFF2-40B4-BE49-F238E27FC236}">
                <a16:creationId xmlns:a16="http://schemas.microsoft.com/office/drawing/2014/main" id="{8C4E9BF3-5443-6EF6-2958-671757E5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6053" y="-656774"/>
            <a:ext cx="2703121" cy="304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Acoustic sound signal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37909D-0FF2-5CFB-AD59-AE74E921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483" y="4422660"/>
            <a:ext cx="1141480" cy="10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7B58CA-95FB-41EB-4911-D9E44FBFCB1F}"/>
              </a:ext>
            </a:extLst>
          </p:cNvPr>
          <p:cNvSpPr txBox="1"/>
          <p:nvPr/>
        </p:nvSpPr>
        <p:spPr>
          <a:xfrm>
            <a:off x="12682980" y="496990"/>
            <a:ext cx="4374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 fine structure of the electrical stimulation is independent of the fine structure of the incoming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Unsynchronized CI processor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BDFA3F-2761-4CA2-914C-1FF12B3A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06" y="1459968"/>
            <a:ext cx="4354025" cy="53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30BD58-77DF-4A94-BE13-7B3FDCF10740}"/>
              </a:ext>
            </a:extLst>
          </p:cNvPr>
          <p:cNvCxnSpPr/>
          <p:nvPr/>
        </p:nvCxnSpPr>
        <p:spPr>
          <a:xfrm>
            <a:off x="9565240" y="4705564"/>
            <a:ext cx="41096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B94C99-5F86-41E0-971A-426D26DC92C4}"/>
              </a:ext>
            </a:extLst>
          </p:cNvPr>
          <p:cNvSpPr txBox="1"/>
          <p:nvPr/>
        </p:nvSpPr>
        <p:spPr>
          <a:xfrm>
            <a:off x="9256551" y="4367010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600" b="1" dirty="0"/>
              <a:t>ENV_ITD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ACE958-2765-4827-A8BA-8E21E2A7DECC}"/>
              </a:ext>
            </a:extLst>
          </p:cNvPr>
          <p:cNvCxnSpPr/>
          <p:nvPr/>
        </p:nvCxnSpPr>
        <p:spPr>
          <a:xfrm>
            <a:off x="9976207" y="5493452"/>
            <a:ext cx="8219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856077-A046-4249-A901-9AF06FB15996}"/>
              </a:ext>
            </a:extLst>
          </p:cNvPr>
          <p:cNvCxnSpPr/>
          <p:nvPr/>
        </p:nvCxnSpPr>
        <p:spPr>
          <a:xfrm>
            <a:off x="9913143" y="5493452"/>
            <a:ext cx="3517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05B8B8-D8C5-44A8-9BB1-E12EE503DEAC}"/>
              </a:ext>
            </a:extLst>
          </p:cNvPr>
          <p:cNvCxnSpPr>
            <a:cxnSpLocks/>
          </p:cNvCxnSpPr>
          <p:nvPr/>
        </p:nvCxnSpPr>
        <p:spPr>
          <a:xfrm flipH="1">
            <a:off x="10477659" y="5493452"/>
            <a:ext cx="338967" cy="2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4C6309-913C-4438-87AC-CA9F9726D7AC}"/>
              </a:ext>
            </a:extLst>
          </p:cNvPr>
          <p:cNvSpPr txBox="1"/>
          <p:nvPr/>
        </p:nvSpPr>
        <p:spPr>
          <a:xfrm>
            <a:off x="10449070" y="515489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600" b="1" dirty="0"/>
              <a:t>PT_ITD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218A6-8D63-450B-8821-F37441A4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284C524C-AD26-AEA6-E0C0-9F389F60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5" y="1220258"/>
            <a:ext cx="9904242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/>
          <a:lstStyle>
            <a:lvl1pPr>
              <a:lnSpc>
                <a:spcPct val="101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Research Question</a:t>
            </a:r>
            <a:endParaRPr lang="en-GB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4C3DD-DDDF-ABC8-0C71-351A36D6C97C}"/>
              </a:ext>
            </a:extLst>
          </p:cNvPr>
          <p:cNvSpPr txBox="1"/>
          <p:nvPr/>
        </p:nvSpPr>
        <p:spPr>
          <a:xfrm>
            <a:off x="1070720" y="2071500"/>
            <a:ext cx="103746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How sensitive can the </a:t>
            </a:r>
            <a:r>
              <a:rPr lang="en-US" altLang="zh-CN" sz="4400" b="1" dirty="0"/>
              <a:t>hearing inexperienced</a:t>
            </a:r>
            <a:r>
              <a:rPr lang="en-US" altLang="zh-CN" sz="4400" dirty="0"/>
              <a:t> auditory system be to </a:t>
            </a:r>
            <a:r>
              <a:rPr lang="en-US" altLang="zh-CN" sz="4400" b="1" dirty="0"/>
              <a:t>envelope</a:t>
            </a:r>
            <a:r>
              <a:rPr lang="en-US" altLang="zh-CN" sz="4400" dirty="0"/>
              <a:t> </a:t>
            </a:r>
            <a:r>
              <a:rPr lang="en-US" altLang="zh-CN" sz="4400" b="1" dirty="0"/>
              <a:t>(ENV) ITDs</a:t>
            </a:r>
            <a:r>
              <a:rPr lang="en-US" altLang="zh-CN" sz="4400" dirty="0"/>
              <a:t> and </a:t>
            </a:r>
            <a:r>
              <a:rPr lang="en-US" altLang="zh-CN" sz="4400" b="1" dirty="0"/>
              <a:t>pulse timing (PT) ITDs </a:t>
            </a:r>
            <a:r>
              <a:rPr lang="en-US" altLang="zh-CN" sz="4400" dirty="0"/>
              <a:t>respectively?</a:t>
            </a:r>
            <a:br>
              <a:rPr lang="en-US" altLang="zh-CN" sz="4400" dirty="0"/>
            </a:br>
            <a:r>
              <a:rPr lang="en-US" altLang="zh-CN" sz="4400" b="1" dirty="0"/>
              <a:t>What if ENV and PT ITDs conflict?</a:t>
            </a:r>
            <a:endParaRPr lang="en-US" sz="4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1C63-DED7-4055-B57B-2B7F0186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19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59n3z7KQzBgQF7zNwZWFVlo2GHHh2jDzp23grpeYW0c-eYXxsCB8AF3Rnc9b8c1-Im-QHJP9Hf0JFY5EZn9TTfiwWa26BsIIgH7BCNiQWi6sEOU_IpZoMNyXTOrByVJdr88fqYZhzXFfbx3d8AX2d9Q">
            <a:extLst>
              <a:ext uri="{FF2B5EF4-FFF2-40B4-BE49-F238E27FC236}">
                <a16:creationId xmlns:a16="http://schemas.microsoft.com/office/drawing/2014/main" id="{317A3210-4F74-47F9-9302-8F6CEB3D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7" y="1509847"/>
            <a:ext cx="4997033" cy="31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67AD3-21A8-E09B-721B-F1CE8041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55" y="0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Stimulus </a:t>
            </a:r>
            <a:endParaRPr lang="en-US" dirty="0">
              <a:cs typeface="Calibri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63F865-C876-4A45-8165-34CA8D7A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58" y="584596"/>
            <a:ext cx="7593486" cy="56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EC867-E0C8-4208-B1D4-D4FBC89FFAF6}"/>
              </a:ext>
            </a:extLst>
          </p:cNvPr>
          <p:cNvSpPr txBox="1"/>
          <p:nvPr/>
        </p:nvSpPr>
        <p:spPr>
          <a:xfrm>
            <a:off x="332002" y="4847845"/>
            <a:ext cx="4755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PT_ITD: {-0.1, 0, 0.1} </a:t>
            </a:r>
            <a:r>
              <a:rPr lang="en-HK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ENV_ITD:{-0.1, 0, 0.1} </a:t>
            </a:r>
            <a:r>
              <a:rPr lang="en-HK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HK" dirty="0" err="1">
                <a:latin typeface="Calibri" panose="020F0502020204030204" pitchFamily="34" charset="0"/>
                <a:cs typeface="Calibri" panose="020F0502020204030204" pitchFamily="34" charset="0"/>
              </a:rPr>
              <a:t>Hanning</a:t>
            </a:r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 envelopes of either 50 or 200 </a:t>
            </a:r>
            <a:r>
              <a:rPr lang="en-HK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 width.</a:t>
            </a:r>
          </a:p>
          <a:p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 ITD values mean left ear leading.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73C9-C786-49E3-AF73-F3A6675E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9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384" y="144347"/>
            <a:ext cx="8227583" cy="1143480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The animal model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Gerade Verbindung mit Pfeil 15"/>
          <p:cNvCxnSpPr/>
          <p:nvPr/>
        </p:nvCxnSpPr>
        <p:spPr>
          <a:xfrm flipV="1">
            <a:off x="4734239" y="2583536"/>
            <a:ext cx="42180" cy="36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r="9601"/>
          <a:stretch/>
        </p:blipFill>
        <p:spPr bwMode="auto">
          <a:xfrm>
            <a:off x="2389272" y="3048889"/>
            <a:ext cx="1349942" cy="125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Gerade Verbindung mit Pfeil 32"/>
          <p:cNvCxnSpPr>
            <a:cxnSpLocks/>
            <a:stCxn id="18" idx="3"/>
          </p:cNvCxnSpPr>
          <p:nvPr/>
        </p:nvCxnSpPr>
        <p:spPr>
          <a:xfrm>
            <a:off x="3739214" y="3675638"/>
            <a:ext cx="998119" cy="0"/>
          </a:xfrm>
          <a:prstGeom prst="straightConnector1">
            <a:avLst/>
          </a:prstGeom>
          <a:ln w="41275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</p:cNvCxnSpPr>
          <p:nvPr/>
        </p:nvCxnSpPr>
        <p:spPr>
          <a:xfrm>
            <a:off x="1446165" y="3578765"/>
            <a:ext cx="956435" cy="0"/>
          </a:xfrm>
          <a:prstGeom prst="straightConnector1">
            <a:avLst/>
          </a:prstGeom>
          <a:ln w="41275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31"/>
          <p:cNvSpPr txBox="1"/>
          <p:nvPr/>
        </p:nvSpPr>
        <p:spPr>
          <a:xfrm>
            <a:off x="2346394" y="4215620"/>
            <a:ext cx="184801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66FF"/>
                </a:solidFill>
              </a:rPr>
              <a:t>Neonatally Deafened</a:t>
            </a:r>
          </a:p>
          <a:p>
            <a:pPr algn="ctr"/>
            <a:r>
              <a:rPr lang="de-DE" sz="2000" b="1" dirty="0">
                <a:solidFill>
                  <a:srgbClr val="0066FF"/>
                </a:solidFill>
              </a:rPr>
              <a:t>(n=4)</a:t>
            </a:r>
          </a:p>
        </p:txBody>
      </p:sp>
      <p:sp>
        <p:nvSpPr>
          <p:cNvPr id="22" name="Textfeld 46"/>
          <p:cNvSpPr txBox="1"/>
          <p:nvPr/>
        </p:nvSpPr>
        <p:spPr>
          <a:xfrm>
            <a:off x="325835" y="4135177"/>
            <a:ext cx="152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Kanamycin, P9-20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50000" r="55000" b="7475"/>
          <a:stretch/>
        </p:blipFill>
        <p:spPr bwMode="auto">
          <a:xfrm flipH="1">
            <a:off x="379697" y="3407466"/>
            <a:ext cx="1066468" cy="72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http://ratioblog.de/blogimages/8/sprit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587">
            <a:off x="324909" y="3314879"/>
            <a:ext cx="356297" cy="3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2" descr="A picture containing food, close&#10;&#10;Description automatically generated">
            <a:extLst>
              <a:ext uri="{FF2B5EF4-FFF2-40B4-BE49-F238E27FC236}">
                <a16:creationId xmlns:a16="http://schemas.microsoft.com/office/drawing/2014/main" id="{57CD59F7-F72D-9BE0-7A40-8489574D795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263249" y="2513988"/>
            <a:ext cx="3471262" cy="228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339AB-91E5-40BB-8D7B-D1C5485E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A6279-E32C-4BD6-9592-ABCB696CD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9" y="2570054"/>
            <a:ext cx="2886399" cy="2168786"/>
          </a:xfrm>
          <a:prstGeom prst="rect">
            <a:avLst/>
          </a:prstGeom>
        </p:spPr>
      </p:pic>
      <p:sp>
        <p:nvSpPr>
          <p:cNvPr id="4" name="Textfeld 31">
            <a:extLst>
              <a:ext uri="{FF2B5EF4-FFF2-40B4-BE49-F238E27FC236}">
                <a16:creationId xmlns:a16="http://schemas.microsoft.com/office/drawing/2014/main" id="{E02DE927-277C-4B0D-2FF0-F2CCE9406388}"/>
              </a:ext>
            </a:extLst>
          </p:cNvPr>
          <p:cNvSpPr txBox="1"/>
          <p:nvPr/>
        </p:nvSpPr>
        <p:spPr>
          <a:xfrm>
            <a:off x="8610600" y="4982108"/>
            <a:ext cx="25811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66FF"/>
                </a:solidFill>
              </a:rPr>
              <a:t>432 </a:t>
            </a:r>
            <a:r>
              <a:rPr lang="de-DE" sz="2000" b="1" dirty="0" err="1">
                <a:solidFill>
                  <a:srgbClr val="0066FF"/>
                </a:solidFill>
              </a:rPr>
              <a:t>multiunits</a:t>
            </a:r>
            <a:r>
              <a:rPr lang="de-DE" sz="2000" b="1" dirty="0">
                <a:solidFill>
                  <a:srgbClr val="0066FF"/>
                </a:solidFill>
              </a:rPr>
              <a:t> </a:t>
            </a:r>
            <a:r>
              <a:rPr lang="de-DE" sz="2000" b="1" dirty="0" err="1">
                <a:solidFill>
                  <a:srgbClr val="0066FF"/>
                </a:solidFill>
              </a:rPr>
              <a:t>recorded</a:t>
            </a:r>
            <a:r>
              <a:rPr lang="de-DE" sz="2000" b="1" dirty="0">
                <a:solidFill>
                  <a:srgbClr val="0066FF"/>
                </a:solidFill>
              </a:rPr>
              <a:t> in IC </a:t>
            </a:r>
            <a:r>
              <a:rPr lang="de-DE" sz="2000" b="1" dirty="0" err="1">
                <a:solidFill>
                  <a:srgbClr val="0066FF"/>
                </a:solidFill>
              </a:rPr>
              <a:t>of</a:t>
            </a:r>
            <a:r>
              <a:rPr lang="de-DE" sz="2000" b="1" dirty="0">
                <a:solidFill>
                  <a:srgbClr val="0066FF"/>
                </a:solidFill>
              </a:rPr>
              <a:t> 4 ND </a:t>
            </a:r>
            <a:r>
              <a:rPr lang="de-DE" sz="2000" b="1" dirty="0" err="1">
                <a:solidFill>
                  <a:srgbClr val="0066FF"/>
                </a:solidFill>
              </a:rPr>
              <a:t>biCI</a:t>
            </a:r>
            <a:r>
              <a:rPr lang="de-DE" sz="2000" b="1" dirty="0">
                <a:solidFill>
                  <a:srgbClr val="0066FF"/>
                </a:solidFill>
              </a:rPr>
              <a:t> </a:t>
            </a:r>
            <a:r>
              <a:rPr lang="de-DE" sz="2000" b="1" dirty="0" err="1">
                <a:solidFill>
                  <a:srgbClr val="0066FF"/>
                </a:solidFill>
              </a:rPr>
              <a:t>rats</a:t>
            </a:r>
            <a:endParaRPr lang="de-DE" sz="20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9AD1AAC-A81F-4C4E-B06E-98209C89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3352"/>
            <a:ext cx="11531600" cy="1143480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Example Multiunit: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Clear Dependence of Response on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PT_ITD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but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not ENV_ITD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DFD90-B6E7-4EC2-B3A6-EB766476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2058" name="Picture 10" descr="https://lh6.googleusercontent.com/2b_1up8WSL-uFFzB8rXHG5BvLWC79ZaKdocTVn2hz2bnILSNnspKkG0FeXu5mgrUDETnOog0FbiLX3L44OtNk2IsJFIS0k1uRfwnEXs_4ksFKXRUo-YhI_CU0dHL4scI8ffUg_-3nM2nvvOa_V7uGak">
            <a:extLst>
              <a:ext uri="{FF2B5EF4-FFF2-40B4-BE49-F238E27FC236}">
                <a16:creationId xmlns:a16="http://schemas.microsoft.com/office/drawing/2014/main" id="{3F9FAEA1-67AD-4949-8F6A-7C775838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444"/>
            <a:ext cx="7909099" cy="532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klxCULC4tPz4eeS5l0284e1nsTkcPyEsgIJcpJBB7V42S1_LHhLWbLhWc8p6j9dupf3bIlLRjTzj9go-TU_mBNu6tb7V7tsq2wz2wLTqhI5d38U38F4bZmKQwfJes5MRkaRXM0xAmtyUyngG9U_NOiY">
            <a:extLst>
              <a:ext uri="{FF2B5EF4-FFF2-40B4-BE49-F238E27FC236}">
                <a16:creationId xmlns:a16="http://schemas.microsoft.com/office/drawing/2014/main" id="{56F65743-FF76-4D3A-9329-C4B323DC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10" y="1799979"/>
            <a:ext cx="4665879" cy="40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5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4C71CA6A-AE86-4241-9AFC-35324D26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76" y="300155"/>
            <a:ext cx="11432569" cy="1143480"/>
          </a:xfrm>
        </p:spPr>
        <p:txBody>
          <a:bodyPr>
            <a:noAutofit/>
          </a:bodyPr>
          <a:lstStyle/>
          <a:p>
            <a:pPr>
              <a:lnSpc>
                <a:spcPct val="101000"/>
              </a:lnSpc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PT_ITD, not ENV_ITD, Explains the Lion’s Share of the Variance in Neural Responses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F1ADB-2347-4004-99E7-92C488F6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90F9-024A-493D-8440-85C30735E6C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050" name="Picture 2" descr="https://lh6.googleusercontent.com/0w6vfqCu3qZzVj4qZ0FGEgeggCn0rHcdohOr7-KRx1w-c5kdjFBdD2Zhu8_yIKxMGYxf7dloB2m5xVnaj29H9f1Pf1Rj3UY3aT9uSUeSpfdz0IIfhDdM6wRc3GUgMjUBhbIalUDwwhAQEpcozRfIvHc">
            <a:extLst>
              <a:ext uri="{FF2B5EF4-FFF2-40B4-BE49-F238E27FC236}">
                <a16:creationId xmlns:a16="http://schemas.microsoft.com/office/drawing/2014/main" id="{333012DE-23D8-4D5A-BE31-5A100B6F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9" y="1813629"/>
            <a:ext cx="7283898" cy="36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Mwquz8RRzUIUFjDFDMc7bAhzYcM5F9MRQWVPce68lWRzfgJu8Gl3SshLb2dKMzs9AGlQxfmIoiGf8keZcFe7tAp5fPhgD7OFzWPsjLXgD_bJ3TVI2eIz7E23FOwj_fSMCwZ0RddrjITF-x7Zh8GL_Rg">
            <a:extLst>
              <a:ext uri="{FF2B5EF4-FFF2-40B4-BE49-F238E27FC236}">
                <a16:creationId xmlns:a16="http://schemas.microsoft.com/office/drawing/2014/main" id="{A52F06D8-5686-4096-BC1A-E06A954B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77" y="2039540"/>
            <a:ext cx="4727289" cy="31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6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82e070-a5c9-40a8-944c-ee21d3b81a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29FE2617E9248A3B495D6CCAB3A39" ma:contentTypeVersion="11" ma:contentTypeDescription="Create a new document." ma:contentTypeScope="" ma:versionID="cf80aeccb60339e6c4f2995f9d2d0544">
  <xsd:schema xmlns:xsd="http://www.w3.org/2001/XMLSchema" xmlns:xs="http://www.w3.org/2001/XMLSchema" xmlns:p="http://schemas.microsoft.com/office/2006/metadata/properties" xmlns:ns3="cd82e070-a5c9-40a8-944c-ee21d3b81ae1" targetNamespace="http://schemas.microsoft.com/office/2006/metadata/properties" ma:root="true" ma:fieldsID="4db78b0bcf2318934ee0264e7a84da28" ns3:_="">
    <xsd:import namespace="cd82e070-a5c9-40a8-944c-ee21d3b81a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2e070-a5c9-40a8-944c-ee21d3b81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0CCE10-CD0D-43D9-9E30-BC8CFC420F44}">
  <ds:schemaRefs>
    <ds:schemaRef ds:uri="cd82e070-a5c9-40a8-944c-ee21d3b81ae1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574BBB-91FC-4CC6-B86F-D3A7B4144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E2074-D4C6-4180-BF7E-63C7A9E84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2e070-a5c9-40a8-944c-ee21d3b81a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15312</TotalTime>
  <Words>737</Words>
  <Application>Microsoft Macintosh PowerPoint</Application>
  <PresentationFormat>Widescreen</PresentationFormat>
  <Paragraphs>78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Georgia</vt:lpstr>
      <vt:lpstr>Times New Roman</vt:lpstr>
      <vt:lpstr>Office 主题​​</vt:lpstr>
      <vt:lpstr>Sensitivity to Envelope and Pulse Timing Interaural Time Differences in Prosthetic Hearing</vt:lpstr>
      <vt:lpstr>The best ITD threshold prelingually deafened Bi-CI children can reach is 300 μs </vt:lpstr>
      <vt:lpstr>Neonatal deaf rats have comparable ITD sensitivity to normally hearing rats</vt:lpstr>
      <vt:lpstr>PowerPoint Presentation</vt:lpstr>
      <vt:lpstr>PowerPoint Presentation</vt:lpstr>
      <vt:lpstr>Stimulus </vt:lpstr>
      <vt:lpstr>The animal model</vt:lpstr>
      <vt:lpstr>Example Multiunit: Clear Dependence of Response on PT_ITD but not ENV_ITD</vt:lpstr>
      <vt:lpstr>PT_ITD, not ENV_ITD, Explains the Lion’s Share of the Variance in Neural Responses</vt:lpstr>
      <vt:lpstr>Histogram of Variance Explained by PT_ITD in ND is Comparable to Normal Hearing (NH)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to envelope and pulse timing interaural time differences in prosthetic hearing</dc:title>
  <dc:creator>FANG Shiyi</dc:creator>
  <cp:lastModifiedBy>Prof. Jan SCHNUPP</cp:lastModifiedBy>
  <cp:revision>96</cp:revision>
  <dcterms:created xsi:type="dcterms:W3CDTF">2022-10-26T13:31:48Z</dcterms:created>
  <dcterms:modified xsi:type="dcterms:W3CDTF">2023-07-10T16:13:17Z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0x01010000E29FE2617E9248A3B495D6CCAB3A39</vt:lpwstr>
  </property>
</Properties>
</file>